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67102-4BC0-4092-B324-F1559421C390}" type="datetimeFigureOut">
              <a:rPr lang="en-CA" smtClean="0"/>
              <a:pPr/>
              <a:t>12/12/2011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31832-916C-4D5B-858C-75B285CAD66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67544" y="1405196"/>
            <a:ext cx="8078091" cy="3751996"/>
            <a:chOff x="467544" y="1405196"/>
            <a:chExt cx="8078091" cy="3751996"/>
          </a:xfrm>
        </p:grpSpPr>
        <p:pic>
          <p:nvPicPr>
            <p:cNvPr id="4098" name="Picture 2" descr="http://upload.wikimedia.org/wikipedia/commons/thumb/5/52/Heart_icon_red_hollow.svg/491px-Heart_icon_red_hollow.svg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1059" y="2060848"/>
              <a:ext cx="2579839" cy="2401195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580065" y="2780929"/>
              <a:ext cx="20852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600" b="1" dirty="0" smtClean="0">
                  <a:latin typeface="Bookman Old Style" pitchFamily="18" charset="0"/>
                </a:rPr>
                <a:t>MOLES</a:t>
              </a:r>
              <a:endParaRPr lang="en-CA" sz="3600" b="1" dirty="0">
                <a:latin typeface="Bookman Old Style" pitchFamily="18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6084168" y="2852936"/>
              <a:ext cx="14533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084168" y="2996952"/>
              <a:ext cx="14533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979712" y="2924944"/>
              <a:ext cx="14533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79712" y="3068960"/>
              <a:ext cx="14533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585195" y="1405196"/>
              <a:ext cx="0" cy="7276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801219" y="1405196"/>
              <a:ext cx="0" cy="72766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4585195" y="4490171"/>
              <a:ext cx="0" cy="667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801219" y="4490171"/>
              <a:ext cx="0" cy="66702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67544" y="2636912"/>
              <a:ext cx="1800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b="1" dirty="0" smtClean="0">
                  <a:latin typeface="Bookman Old Style" pitchFamily="18" charset="0"/>
                </a:rPr>
                <a:t>Number of </a:t>
              </a:r>
              <a:br>
                <a:rPr lang="en-CA" sz="2000" b="1" dirty="0" smtClean="0">
                  <a:latin typeface="Bookman Old Style" pitchFamily="18" charset="0"/>
                </a:rPr>
              </a:br>
              <a:r>
                <a:rPr lang="en-CA" sz="2000" b="1" dirty="0" smtClean="0">
                  <a:latin typeface="Bookman Old Style" pitchFamily="18" charset="0"/>
                </a:rPr>
                <a:t>  Particles</a:t>
              </a:r>
              <a:endParaRPr lang="en-CA" sz="2000" b="1" dirty="0">
                <a:latin typeface="Bookman Old Style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81539" y="2708920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b="1" dirty="0" smtClean="0">
                  <a:latin typeface="Bookman Old Style" pitchFamily="18" charset="0"/>
                </a:rPr>
                <a:t>Mass       </a:t>
              </a:r>
              <a:br>
                <a:rPr lang="en-CA" sz="2000" b="1" dirty="0" smtClean="0">
                  <a:latin typeface="Bookman Old Style" pitchFamily="18" charset="0"/>
                </a:rPr>
              </a:br>
              <a:r>
                <a:rPr lang="en-CA" sz="2000" b="1" dirty="0" smtClean="0">
                  <a:latin typeface="Bookman Old Style" pitchFamily="18" charset="0"/>
                </a:rPr>
                <a:t>  (g)</a:t>
              </a:r>
              <a:endParaRPr lang="en-CA" sz="2000" b="1" dirty="0">
                <a:latin typeface="Bookman Old Style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53347" y="2420888"/>
              <a:ext cx="18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 smtClean="0">
                  <a:latin typeface="Bookman Old Style" pitchFamily="18" charset="0"/>
                </a:rPr>
                <a:t>x Molar Mass</a:t>
              </a:r>
              <a:endParaRPr lang="en-CA" sz="1600" dirty="0">
                <a:latin typeface="Bookman Old Style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53347" y="3068960"/>
              <a:ext cx="18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 smtClean="0">
                  <a:latin typeface="Bookman Old Style" pitchFamily="18" charset="0"/>
                </a:rPr>
                <a:t>÷ Molar Mass</a:t>
              </a:r>
              <a:endParaRPr lang="en-CA" sz="1600" dirty="0">
                <a:latin typeface="Bookman Old Style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39752" y="2492896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 smtClean="0">
                  <a:latin typeface="Bookman Old Style" pitchFamily="18" charset="0"/>
                </a:rPr>
                <a:t>÷ N</a:t>
              </a:r>
              <a:r>
                <a:rPr lang="en-CA" sz="1600" baseline="-25000" dirty="0" smtClean="0">
                  <a:latin typeface="Bookman Old Style" pitchFamily="18" charset="0"/>
                </a:rPr>
                <a:t>A</a:t>
              </a:r>
              <a:endParaRPr lang="en-CA" sz="1600" dirty="0">
                <a:latin typeface="Bookman Old Style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39752" y="3140968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 smtClean="0">
                  <a:latin typeface="Bookman Old Style" pitchFamily="18" charset="0"/>
                </a:rPr>
                <a:t>x N</a:t>
              </a:r>
              <a:r>
                <a:rPr lang="en-CA" sz="1600" baseline="-25000" dirty="0" smtClean="0">
                  <a:latin typeface="Bookman Old Style" pitchFamily="18" charset="0"/>
                </a:rPr>
                <a:t>A</a:t>
              </a:r>
              <a:endParaRPr lang="en-CA" sz="1600" dirty="0"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US" sz="4800" dirty="0" smtClean="0">
                <a:latin typeface="Bookman Old Style" pitchFamily="18" charset="0"/>
              </a:rPr>
              <a:t>How many molecules are there in 9.34 grams of LiCl?</a:t>
            </a:r>
            <a:endParaRPr lang="en-CA" sz="4800" dirty="0" smtClean="0">
              <a:latin typeface="Bookman Old Style" pitchFamily="18" charset="0"/>
            </a:endParaRPr>
          </a:p>
          <a:p>
            <a:endParaRPr lang="en-C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259632" y="764704"/>
            <a:ext cx="7128792" cy="6093296"/>
            <a:chOff x="1259632" y="764704"/>
            <a:chExt cx="7128792" cy="6093296"/>
          </a:xfrm>
        </p:grpSpPr>
        <p:sp>
          <p:nvSpPr>
            <p:cNvPr id="4" name="Isosceles Triangle 3"/>
            <p:cNvSpPr/>
            <p:nvPr/>
          </p:nvSpPr>
          <p:spPr>
            <a:xfrm>
              <a:off x="1259632" y="764704"/>
              <a:ext cx="3384376" cy="3312368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>
              <a:stCxn id="4" idx="1"/>
              <a:endCxn id="4" idx="5"/>
            </p:cNvCxnSpPr>
            <p:nvPr/>
          </p:nvCxnSpPr>
          <p:spPr>
            <a:xfrm>
              <a:off x="2105726" y="2420888"/>
              <a:ext cx="169218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4" idx="3"/>
            </p:cNvCxnSpPr>
            <p:nvPr/>
          </p:nvCxnSpPr>
          <p:spPr>
            <a:xfrm flipV="1">
              <a:off x="2951820" y="2420888"/>
              <a:ext cx="36004" cy="165618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/>
            <p:cNvSpPr/>
            <p:nvPr/>
          </p:nvSpPr>
          <p:spPr>
            <a:xfrm>
              <a:off x="5004048" y="764704"/>
              <a:ext cx="3384376" cy="3312368"/>
            </a:xfrm>
            <a:prstGeom prst="triangl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1" name="Straight Connector 10"/>
            <p:cNvCxnSpPr>
              <a:stCxn id="10" idx="1"/>
              <a:endCxn id="10" idx="5"/>
            </p:cNvCxnSpPr>
            <p:nvPr/>
          </p:nvCxnSpPr>
          <p:spPr>
            <a:xfrm>
              <a:off x="5850142" y="2420888"/>
              <a:ext cx="1692188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10" idx="3"/>
            </p:cNvCxnSpPr>
            <p:nvPr/>
          </p:nvCxnSpPr>
          <p:spPr>
            <a:xfrm flipV="1">
              <a:off x="6696236" y="2420888"/>
              <a:ext cx="36004" cy="165618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699792" y="155679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ookman Old Style" pitchFamily="18" charset="0"/>
                </a:rPr>
                <a:t>m</a:t>
              </a:r>
              <a:endParaRPr lang="en-CA" sz="4000" b="1" dirty="0">
                <a:latin typeface="Bookman Old Style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1720" y="29969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ookman Old Style" pitchFamily="18" charset="0"/>
                </a:rPr>
                <a:t>n</a:t>
              </a:r>
              <a:endParaRPr lang="en-CA" sz="4000" b="1" dirty="0">
                <a:latin typeface="Bookman Old Style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75856" y="3068960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rush Script MT" pitchFamily="66" charset="0"/>
                </a:rPr>
                <a:t>M</a:t>
              </a:r>
              <a:endParaRPr lang="en-CA" sz="4000" b="1" dirty="0">
                <a:latin typeface="Brush Script MT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44208" y="155679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ookman Old Style" pitchFamily="18" charset="0"/>
                </a:rPr>
                <a:t>n</a:t>
              </a:r>
              <a:endParaRPr lang="en-CA" sz="4000" b="1" dirty="0">
                <a:latin typeface="Bookman Old Style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96136" y="2996952"/>
              <a:ext cx="576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ookman Old Style" pitchFamily="18" charset="0"/>
                </a:rPr>
                <a:t>#</a:t>
              </a:r>
              <a:endParaRPr lang="en-CA" sz="4000" b="1" dirty="0">
                <a:latin typeface="Bookman Old Style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876256" y="2996952"/>
              <a:ext cx="8640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4000" b="1" dirty="0" smtClean="0">
                  <a:latin typeface="Bookman Old Style" pitchFamily="18" charset="0"/>
                </a:rPr>
                <a:t>N</a:t>
              </a:r>
              <a:r>
                <a:rPr lang="en-CA" sz="4000" b="1" baseline="-25000" dirty="0" smtClean="0">
                  <a:latin typeface="Bookman Old Style" pitchFamily="18" charset="0"/>
                </a:rPr>
                <a:t>A</a:t>
              </a:r>
              <a:endParaRPr lang="en-CA" sz="4000" b="1" dirty="0">
                <a:latin typeface="Bookman Old Style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75856" y="4549676"/>
              <a:ext cx="410445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dirty="0" smtClean="0">
                  <a:latin typeface="Bookman Old Style" pitchFamily="18" charset="0"/>
                </a:rPr>
                <a:t>m = mass (g)</a:t>
              </a:r>
              <a:br>
                <a:rPr lang="en-CA" sz="2400" dirty="0" smtClean="0">
                  <a:latin typeface="Bookman Old Style" pitchFamily="18" charset="0"/>
                </a:rPr>
              </a:br>
              <a:r>
                <a:rPr lang="en-CA" sz="2400" dirty="0" smtClean="0">
                  <a:latin typeface="Bookman Old Style" pitchFamily="18" charset="0"/>
                </a:rPr>
                <a:t>n = moles (mol)</a:t>
              </a:r>
            </a:p>
            <a:p>
              <a:r>
                <a:rPr lang="en-CA" sz="2400" dirty="0" smtClean="0">
                  <a:latin typeface="Brush Script MT" pitchFamily="66" charset="0"/>
                </a:rPr>
                <a:t>M</a:t>
              </a:r>
              <a:r>
                <a:rPr lang="en-CA" sz="2400" dirty="0" smtClean="0">
                  <a:latin typeface="Bookman Old Style" pitchFamily="18" charset="0"/>
                </a:rPr>
                <a:t> = molar mass (g/mol) </a:t>
              </a:r>
            </a:p>
            <a:p>
              <a:r>
                <a:rPr lang="en-CA" sz="2400" dirty="0" smtClean="0">
                  <a:latin typeface="Bookman Old Style" pitchFamily="18" charset="0"/>
                </a:rPr>
                <a:t># = number of particles</a:t>
              </a:r>
            </a:p>
            <a:p>
              <a:r>
                <a:rPr lang="en-CA" sz="2400" dirty="0" smtClean="0">
                  <a:latin typeface="Bookman Old Style" pitchFamily="18" charset="0"/>
                </a:rPr>
                <a:t>N</a:t>
              </a:r>
              <a:r>
                <a:rPr lang="en-CA" sz="2400" baseline="-25000" dirty="0" smtClean="0">
                  <a:latin typeface="Bookman Old Style" pitchFamily="18" charset="0"/>
                </a:rPr>
                <a:t>A</a:t>
              </a:r>
              <a:r>
                <a:rPr lang="en-CA" sz="2400" dirty="0" smtClean="0">
                  <a:latin typeface="Bookman Old Style" pitchFamily="18" charset="0"/>
                </a:rPr>
                <a:t> = Avogadro’s Number </a:t>
              </a:r>
              <a:r>
                <a:rPr lang="en-CA" sz="2400" dirty="0" smtClean="0">
                  <a:latin typeface="Bookman Old Style" pitchFamily="18" charset="0"/>
                </a:rPr>
                <a:t>    </a:t>
              </a:r>
              <a:br>
                <a:rPr lang="en-CA" sz="2400" dirty="0" smtClean="0">
                  <a:latin typeface="Bookman Old Style" pitchFamily="18" charset="0"/>
                </a:rPr>
              </a:br>
              <a:r>
                <a:rPr lang="en-CA" sz="2400" dirty="0" smtClean="0">
                  <a:latin typeface="Bookman Old Style" pitchFamily="18" charset="0"/>
                </a:rPr>
                <a:t>        (</a:t>
              </a:r>
              <a:r>
                <a:rPr lang="en-CA" sz="2400" dirty="0" smtClean="0">
                  <a:latin typeface="Bookman Old Style" pitchFamily="18" charset="0"/>
                </a:rPr>
                <a:t>6.02x10</a:t>
              </a:r>
              <a:r>
                <a:rPr lang="en-CA" sz="2400" baseline="30000" dirty="0" smtClean="0">
                  <a:latin typeface="Bookman Old Style" pitchFamily="18" charset="0"/>
                </a:rPr>
                <a:t>23</a:t>
              </a:r>
              <a:r>
                <a:rPr lang="en-CA" sz="2400" dirty="0" smtClean="0">
                  <a:latin typeface="Bookman Old Style" pitchFamily="18" charset="0"/>
                </a:rPr>
                <a:t> ___/mol)</a:t>
              </a:r>
              <a:endParaRPr lang="en-CA" sz="2400" dirty="0"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CA" sz="4800" dirty="0" smtClean="0">
                <a:latin typeface="Bookman Old Style" pitchFamily="18" charset="0"/>
              </a:rPr>
              <a:t>Calculate </a:t>
            </a:r>
            <a:r>
              <a:rPr lang="en-CA" sz="4800" dirty="0" smtClean="0">
                <a:latin typeface="Bookman Old Style" pitchFamily="18" charset="0"/>
              </a:rPr>
              <a:t>the number of moles in 124.5g of oxygen gas.</a:t>
            </a:r>
          </a:p>
          <a:p>
            <a:endParaRPr lang="en-CA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800" dirty="0" smtClean="0">
                <a:latin typeface="Bookman Old Style" pitchFamily="18" charset="0"/>
              </a:rPr>
              <a:t>Calculate the molecular mass of a pure substance if 1.75 moles of the substance has a mass of 29.792g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CA" sz="4800" dirty="0" smtClean="0">
                <a:latin typeface="Bookman Old Style" pitchFamily="18" charset="0"/>
              </a:rPr>
              <a:t>How many moles of nickel atoms are there in 80 nickel atoms?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4800" dirty="0" smtClean="0"/>
          </a:p>
          <a:p>
            <a:r>
              <a:rPr lang="en-CA" sz="4800" dirty="0" smtClean="0"/>
              <a:t>How </a:t>
            </a:r>
            <a:r>
              <a:rPr lang="en-CA" sz="4800" dirty="0" smtClean="0"/>
              <a:t>much does 4.2 moles of Ca(NO</a:t>
            </a:r>
            <a:r>
              <a:rPr lang="en-CA" sz="4800" baseline="-25000" dirty="0" smtClean="0"/>
              <a:t>3</a:t>
            </a:r>
            <a:r>
              <a:rPr lang="en-CA" sz="4800" dirty="0" smtClean="0"/>
              <a:t>)</a:t>
            </a:r>
            <a:r>
              <a:rPr lang="en-CA" sz="4800" baseline="-25000" dirty="0" smtClean="0"/>
              <a:t>2</a:t>
            </a:r>
            <a:r>
              <a:rPr lang="en-CA" sz="4800" dirty="0" smtClean="0"/>
              <a:t> weigh?</a:t>
            </a:r>
          </a:p>
          <a:p>
            <a:endParaRPr lang="en-CA" sz="4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CA" sz="4800" dirty="0" smtClean="0">
                <a:latin typeface="Bookman Old Style" pitchFamily="18" charset="0"/>
              </a:rPr>
              <a:t>How many atoms are in 22 grams of copper metal?</a:t>
            </a:r>
          </a:p>
          <a:p>
            <a:endParaRPr lang="en-CA" sz="4800" dirty="0" smtClean="0"/>
          </a:p>
          <a:p>
            <a:endParaRPr lang="en-C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US" sz="4800" dirty="0" smtClean="0">
                <a:latin typeface="Bookman Old Style" pitchFamily="18" charset="0"/>
              </a:rPr>
              <a:t>How many grams do 4.3 x 10</a:t>
            </a:r>
            <a:r>
              <a:rPr lang="en-US" sz="4800" baseline="30000" dirty="0" smtClean="0">
                <a:latin typeface="Bookman Old Style" pitchFamily="18" charset="0"/>
              </a:rPr>
              <a:t>21</a:t>
            </a:r>
            <a:r>
              <a:rPr lang="en-US" sz="4800" dirty="0" smtClean="0">
                <a:latin typeface="Bookman Old Style" pitchFamily="18" charset="0"/>
              </a:rPr>
              <a:t> molecules of UF</a:t>
            </a:r>
            <a:r>
              <a:rPr lang="en-US" sz="4800" baseline="-25000" dirty="0" smtClean="0">
                <a:latin typeface="Bookman Old Style" pitchFamily="18" charset="0"/>
              </a:rPr>
              <a:t>6</a:t>
            </a:r>
            <a:r>
              <a:rPr lang="en-US" sz="4800" dirty="0" smtClean="0">
                <a:latin typeface="Bookman Old Style" pitchFamily="18" charset="0"/>
              </a:rPr>
              <a:t> weigh?</a:t>
            </a:r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/>
          </a:p>
          <a:p>
            <a:endParaRPr lang="en-C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endParaRPr lang="en-CA" sz="4800" dirty="0" smtClean="0">
              <a:latin typeface="Bookman Old Style" pitchFamily="18" charset="0"/>
            </a:endParaRPr>
          </a:p>
          <a:p>
            <a:endParaRPr lang="en-CA" sz="4800" dirty="0" smtClean="0">
              <a:latin typeface="Bookman Old Style" pitchFamily="18" charset="0"/>
            </a:endParaRPr>
          </a:p>
          <a:p>
            <a:r>
              <a:rPr lang="en-US" sz="4800" dirty="0" smtClean="0">
                <a:latin typeface="Bookman Old Style" pitchFamily="18" charset="0"/>
              </a:rPr>
              <a:t>How many molecules are there in 230 grams of NH</a:t>
            </a:r>
            <a:r>
              <a:rPr lang="en-US" sz="4800" baseline="-25000" dirty="0" smtClean="0">
                <a:latin typeface="Bookman Old Style" pitchFamily="18" charset="0"/>
              </a:rPr>
              <a:t>4</a:t>
            </a:r>
            <a:r>
              <a:rPr lang="en-US" sz="4800" dirty="0" smtClean="0">
                <a:latin typeface="Bookman Old Style" pitchFamily="18" charset="0"/>
              </a:rPr>
              <a:t>OH?</a:t>
            </a:r>
            <a:endParaRPr lang="en-CA" sz="4800" dirty="0" smtClean="0">
              <a:latin typeface="Bookman Old Style" pitchFamily="18" charset="0"/>
            </a:endParaRPr>
          </a:p>
          <a:p>
            <a:endParaRPr lang="en-CA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118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Danny</dc:creator>
  <cp:lastModifiedBy>Danny</cp:lastModifiedBy>
  <cp:revision>10</cp:revision>
  <dcterms:created xsi:type="dcterms:W3CDTF">2011-12-12T03:05:40Z</dcterms:created>
  <dcterms:modified xsi:type="dcterms:W3CDTF">2011-12-12T16:10:37Z</dcterms:modified>
</cp:coreProperties>
</file>